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5" r:id="rId6"/>
    <p:sldId id="269" r:id="rId7"/>
    <p:sldId id="267" r:id="rId8"/>
    <p:sldId id="268" r:id="rId9"/>
    <p:sldId id="266" r:id="rId10"/>
    <p:sldId id="271" r:id="rId11"/>
    <p:sldId id="260" r:id="rId12"/>
    <p:sldId id="261" r:id="rId13"/>
    <p:sldId id="262" r:id="rId14"/>
    <p:sldId id="263" r:id="rId15"/>
    <p:sldId id="264"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888" autoAdjust="0"/>
    <p:restoredTop sz="94660"/>
  </p:normalViewPr>
  <p:slideViewPr>
    <p:cSldViewPr>
      <p:cViewPr varScale="1">
        <p:scale>
          <a:sx n="69" d="100"/>
          <a:sy n="69" d="100"/>
        </p:scale>
        <p:origin x="-12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en-US" dirty="0">
                <a:solidFill>
                  <a:schemeClr val="bg1"/>
                </a:solidFill>
              </a:rPr>
              <a:t>Which way of earning money would you like ?</a:t>
            </a:r>
          </a:p>
        </c:rich>
      </c:tx>
    </c:title>
    <c:plotArea>
      <c:layout/>
      <c:pieChart>
        <c:varyColors val="1"/>
        <c:ser>
          <c:idx val="0"/>
          <c:order val="0"/>
          <c:tx>
            <c:strRef>
              <c:f>Лист1!$B$1</c:f>
              <c:strCache>
                <c:ptCount val="1"/>
                <c:pt idx="0">
                  <c:v>Which way of earning money would you like ?</c:v>
                </c:pt>
              </c:strCache>
            </c:strRef>
          </c:tx>
          <c:cat>
            <c:strRef>
              <c:f>Лист1!$A$2:$A$5</c:f>
              <c:strCache>
                <c:ptCount val="4"/>
                <c:pt idx="0">
                  <c:v>writing articles - 8</c:v>
                </c:pt>
                <c:pt idx="1">
                  <c:v>online surveys - 1</c:v>
                </c:pt>
                <c:pt idx="2">
                  <c:v>downloading apps - 4</c:v>
                </c:pt>
                <c:pt idx="3">
                  <c:v>VK group - 7</c:v>
                </c:pt>
              </c:strCache>
            </c:strRef>
          </c:cat>
          <c:val>
            <c:numRef>
              <c:f>Лист1!$B$2:$B$5</c:f>
              <c:numCache>
                <c:formatCode>General</c:formatCode>
                <c:ptCount val="4"/>
                <c:pt idx="0">
                  <c:v>8</c:v>
                </c:pt>
                <c:pt idx="1">
                  <c:v>1</c:v>
                </c:pt>
                <c:pt idx="2">
                  <c:v>4</c:v>
                </c:pt>
                <c:pt idx="3">
                  <c:v>7</c:v>
                </c:pt>
              </c:numCache>
            </c:numRef>
          </c:val>
        </c:ser>
        <c:firstSliceAng val="0"/>
      </c:pieChart>
    </c:plotArea>
    <c:legend>
      <c:legendPos val="r"/>
      <c:txPr>
        <a:bodyPr/>
        <a:lstStyle/>
        <a:p>
          <a:pPr>
            <a:defRPr b="1" i="1">
              <a:solidFill>
                <a:schemeClr val="bg1"/>
              </a:solidFill>
            </a:defRPr>
          </a:pPr>
          <a:endParaRPr lang="ru-RU"/>
        </a:p>
      </c:txPr>
    </c:legend>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defRPr>
              <a:solidFill>
                <a:schemeClr val="bg1"/>
              </a:solidFill>
            </a:defRPr>
          </a:pPr>
          <a:endParaRPr lang="ru-RU"/>
        </a:p>
      </c:txPr>
    </c:title>
    <c:plotArea>
      <c:layout/>
      <c:pieChart>
        <c:varyColors val="1"/>
        <c:ser>
          <c:idx val="0"/>
          <c:order val="0"/>
          <c:tx>
            <c:strRef>
              <c:f>Лист1!$B$1</c:f>
              <c:strCache>
                <c:ptCount val="1"/>
                <c:pt idx="0">
                  <c:v>How do you get pocket money ?</c:v>
                </c:pt>
              </c:strCache>
            </c:strRef>
          </c:tx>
          <c:cat>
            <c:strRef>
              <c:f>Лист1!$A$2:$A$4</c:f>
              <c:strCache>
                <c:ptCount val="3"/>
                <c:pt idx="0">
                  <c:v>from parents/relatives - 17</c:v>
                </c:pt>
                <c:pt idx="1">
                  <c:v>I don't have any pocket money - 2</c:v>
                </c:pt>
                <c:pt idx="2">
                  <c:v>I've got an extra job</c:v>
                </c:pt>
              </c:strCache>
            </c:strRef>
          </c:cat>
          <c:val>
            <c:numRef>
              <c:f>Лист1!$B$2:$B$4</c:f>
              <c:numCache>
                <c:formatCode>General</c:formatCode>
                <c:ptCount val="3"/>
                <c:pt idx="0">
                  <c:v>17</c:v>
                </c:pt>
                <c:pt idx="1">
                  <c:v>2</c:v>
                </c:pt>
                <c:pt idx="2">
                  <c:v>1</c:v>
                </c:pt>
              </c:numCache>
            </c:numRef>
          </c:val>
        </c:ser>
        <c:firstSliceAng val="0"/>
      </c:pieChart>
    </c:plotArea>
    <c:legend>
      <c:legendPos val="r"/>
      <c:txPr>
        <a:bodyPr/>
        <a:lstStyle/>
        <a:p>
          <a:pPr>
            <a:defRPr sz="1800" b="1" i="1">
              <a:solidFill>
                <a:schemeClr val="bg1"/>
              </a:solidFill>
            </a:defRPr>
          </a:pPr>
          <a:endParaRPr lang="ru-RU"/>
        </a:p>
      </c:txPr>
    </c:legend>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Pr>
        <a:bodyPr/>
        <a:lstStyle/>
        <a:p>
          <a:pPr>
            <a:defRPr>
              <a:solidFill>
                <a:schemeClr val="bg1"/>
              </a:solidFill>
            </a:defRPr>
          </a:pPr>
          <a:endParaRPr lang="ru-RU"/>
        </a:p>
      </c:txPr>
    </c:title>
    <c:plotArea>
      <c:layout/>
      <c:pieChart>
        <c:varyColors val="1"/>
        <c:ser>
          <c:idx val="0"/>
          <c:order val="0"/>
          <c:tx>
            <c:strRef>
              <c:f>Лист1!$B$1</c:f>
              <c:strCache>
                <c:ptCount val="1"/>
                <c:pt idx="0">
                  <c:v>do you save any money ?</c:v>
                </c:pt>
              </c:strCache>
            </c:strRef>
          </c:tx>
          <c:cat>
            <c:strRef>
              <c:f>Лист1!$A$2:$A$3</c:f>
              <c:strCache>
                <c:ptCount val="2"/>
                <c:pt idx="0">
                  <c:v>yes - 13</c:v>
                </c:pt>
                <c:pt idx="1">
                  <c:v>no - 7</c:v>
                </c:pt>
              </c:strCache>
            </c:strRef>
          </c:cat>
          <c:val>
            <c:numRef>
              <c:f>Лист1!$B$2:$B$3</c:f>
              <c:numCache>
                <c:formatCode>General</c:formatCode>
                <c:ptCount val="2"/>
                <c:pt idx="0">
                  <c:v>13</c:v>
                </c:pt>
                <c:pt idx="1">
                  <c:v>7</c:v>
                </c:pt>
              </c:numCache>
            </c:numRef>
          </c:val>
        </c:ser>
        <c:firstSliceAng val="0"/>
      </c:pieChart>
    </c:plotArea>
    <c:legend>
      <c:legendPos val="r"/>
      <c:txPr>
        <a:bodyPr/>
        <a:lstStyle/>
        <a:p>
          <a:pPr>
            <a:defRPr sz="4000" b="1">
              <a:solidFill>
                <a:schemeClr val="bg1"/>
              </a:solidFill>
            </a:defRPr>
          </a:pPr>
          <a:endParaRPr lang="ru-RU"/>
        </a:p>
      </c:txPr>
    </c:legend>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a:solidFill>
                  <a:schemeClr val="bg1"/>
                </a:solidFill>
              </a:rPr>
              <a:t>How do you spend your money ?</a:t>
            </a:r>
          </a:p>
        </c:rich>
      </c:tx>
    </c:title>
    <c:plotArea>
      <c:layout/>
      <c:pieChart>
        <c:varyColors val="1"/>
        <c:ser>
          <c:idx val="0"/>
          <c:order val="0"/>
          <c:tx>
            <c:strRef>
              <c:f>Лист1!$B$1</c:f>
              <c:strCache>
                <c:ptCount val="1"/>
                <c:pt idx="0">
                  <c:v>How do you spend your money ?</c:v>
                </c:pt>
              </c:strCache>
            </c:strRef>
          </c:tx>
          <c:cat>
            <c:strRef>
              <c:f>Лист1!$A$2:$A$7</c:f>
              <c:strCache>
                <c:ptCount val="6"/>
                <c:pt idx="0">
                  <c:v>make-up -2</c:v>
                </c:pt>
                <c:pt idx="1">
                  <c:v>books/comics/         magazines - 4</c:v>
                </c:pt>
                <c:pt idx="2">
                  <c:v>computer games - 5</c:v>
                </c:pt>
                <c:pt idx="3">
                  <c:v>cinemas/museums/  mathes and etc. - 8</c:v>
                </c:pt>
                <c:pt idx="4">
                  <c:v>sweets/junk food/chocolate - 7</c:v>
                </c:pt>
                <c:pt idx="5">
                  <c:v>I don't spend my money - 4</c:v>
                </c:pt>
              </c:strCache>
            </c:strRef>
          </c:cat>
          <c:val>
            <c:numRef>
              <c:f>Лист1!$B$2:$B$7</c:f>
              <c:numCache>
                <c:formatCode>General</c:formatCode>
                <c:ptCount val="6"/>
                <c:pt idx="0">
                  <c:v>2</c:v>
                </c:pt>
                <c:pt idx="1">
                  <c:v>4</c:v>
                </c:pt>
                <c:pt idx="2">
                  <c:v>5</c:v>
                </c:pt>
                <c:pt idx="3">
                  <c:v>8</c:v>
                </c:pt>
                <c:pt idx="4">
                  <c:v>7</c:v>
                </c:pt>
                <c:pt idx="5">
                  <c:v>4</c:v>
                </c:pt>
              </c:numCache>
            </c:numRef>
          </c:val>
        </c:ser>
        <c:firstSliceAng val="0"/>
      </c:pieChart>
    </c:plotArea>
    <c:legend>
      <c:legendPos val="r"/>
      <c:legendEntry>
        <c:idx val="0"/>
        <c:txPr>
          <a:bodyPr/>
          <a:lstStyle/>
          <a:p>
            <a:pPr>
              <a:defRPr sz="1800" b="1">
                <a:solidFill>
                  <a:schemeClr val="bg1"/>
                </a:solidFill>
              </a:defRPr>
            </a:pPr>
            <a:endParaRPr lang="ru-RU"/>
          </a:p>
        </c:txPr>
      </c:legendEntry>
      <c:legendEntry>
        <c:idx val="1"/>
        <c:txPr>
          <a:bodyPr/>
          <a:lstStyle/>
          <a:p>
            <a:pPr>
              <a:defRPr sz="1800" b="1">
                <a:solidFill>
                  <a:schemeClr val="bg1"/>
                </a:solidFill>
              </a:defRPr>
            </a:pPr>
            <a:endParaRPr lang="ru-RU"/>
          </a:p>
        </c:txPr>
      </c:legendEntry>
      <c:legendEntry>
        <c:idx val="2"/>
        <c:txPr>
          <a:bodyPr/>
          <a:lstStyle/>
          <a:p>
            <a:pPr>
              <a:defRPr sz="1800" b="1">
                <a:solidFill>
                  <a:schemeClr val="bg1"/>
                </a:solidFill>
              </a:defRPr>
            </a:pPr>
            <a:endParaRPr lang="ru-RU"/>
          </a:p>
        </c:txPr>
      </c:legendEntry>
      <c:legendEntry>
        <c:idx val="3"/>
        <c:txPr>
          <a:bodyPr/>
          <a:lstStyle/>
          <a:p>
            <a:pPr>
              <a:defRPr sz="1800" b="1">
                <a:solidFill>
                  <a:schemeClr val="bg1"/>
                </a:solidFill>
              </a:defRPr>
            </a:pPr>
            <a:endParaRPr lang="ru-RU"/>
          </a:p>
        </c:txPr>
      </c:legendEntry>
      <c:legendEntry>
        <c:idx val="4"/>
        <c:txPr>
          <a:bodyPr/>
          <a:lstStyle/>
          <a:p>
            <a:pPr>
              <a:defRPr sz="1800" b="1">
                <a:solidFill>
                  <a:schemeClr val="bg1"/>
                </a:solidFill>
              </a:defRPr>
            </a:pPr>
            <a:endParaRPr lang="ru-RU"/>
          </a:p>
        </c:txPr>
      </c:legendEntry>
      <c:legendEntry>
        <c:idx val="5"/>
        <c:txPr>
          <a:bodyPr/>
          <a:lstStyle/>
          <a:p>
            <a:pPr>
              <a:defRPr sz="1800" b="1">
                <a:solidFill>
                  <a:schemeClr val="bg1"/>
                </a:solidFill>
              </a:defRPr>
            </a:pPr>
            <a:endParaRPr lang="ru-RU"/>
          </a:p>
        </c:txPr>
      </c:legendEntry>
      <c:layout>
        <c:manualLayout>
          <c:xMode val="edge"/>
          <c:yMode val="edge"/>
          <c:x val="0.67577685863538051"/>
          <c:y val="0.15413442999048158"/>
          <c:w val="0.31495222925286687"/>
          <c:h val="0.7627120298733312"/>
        </c:manualLayout>
      </c:layout>
      <c:txPr>
        <a:bodyPr/>
        <a:lstStyle/>
        <a:p>
          <a:pPr>
            <a:defRPr sz="1800" b="1"/>
          </a:pPr>
          <a:endParaRPr lang="ru-RU"/>
        </a:p>
      </c:txPr>
    </c:legend>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a:solidFill>
                  <a:schemeClr val="bg1"/>
                </a:solidFill>
              </a:rPr>
              <a:t>Do you want to earn money ?</a:t>
            </a:r>
          </a:p>
        </c:rich>
      </c:tx>
      <c:layout>
        <c:manualLayout>
          <c:xMode val="edge"/>
          <c:yMode val="edge"/>
          <c:x val="0.25671296296296303"/>
          <c:y val="8.7114327608862636E-3"/>
        </c:manualLayout>
      </c:layout>
    </c:title>
    <c:plotArea>
      <c:layout/>
      <c:pieChart>
        <c:varyColors val="1"/>
        <c:ser>
          <c:idx val="0"/>
          <c:order val="0"/>
          <c:tx>
            <c:strRef>
              <c:f>Лист1!$B$1</c:f>
              <c:strCache>
                <c:ptCount val="1"/>
                <c:pt idx="0">
                  <c:v>Do you want to earn money ?</c:v>
                </c:pt>
              </c:strCache>
            </c:strRef>
          </c:tx>
          <c:cat>
            <c:strRef>
              <c:f>Лист1!$A$2:$A$3</c:f>
              <c:strCache>
                <c:ptCount val="2"/>
                <c:pt idx="0">
                  <c:v>yes - 17</c:v>
                </c:pt>
                <c:pt idx="1">
                  <c:v>no - 3</c:v>
                </c:pt>
              </c:strCache>
            </c:strRef>
          </c:cat>
          <c:val>
            <c:numRef>
              <c:f>Лист1!$B$2:$B$3</c:f>
              <c:numCache>
                <c:formatCode>General</c:formatCode>
                <c:ptCount val="2"/>
                <c:pt idx="0">
                  <c:v>17</c:v>
                </c:pt>
                <c:pt idx="1">
                  <c:v>3.2</c:v>
                </c:pt>
              </c:numCache>
            </c:numRef>
          </c:val>
        </c:ser>
        <c:firstSliceAng val="0"/>
      </c:pieChart>
    </c:plotArea>
    <c:legend>
      <c:legendPos val="r"/>
      <c:txPr>
        <a:bodyPr/>
        <a:lstStyle/>
        <a:p>
          <a:pPr>
            <a:defRPr sz="4000" b="1">
              <a:solidFill>
                <a:schemeClr val="bg1"/>
              </a:solidFill>
            </a:defRPr>
          </a:pPr>
          <a:endParaRPr lang="ru-RU"/>
        </a:p>
      </c:txPr>
    </c:legend>
    <c:plotVisOnly val="1"/>
    <c:dispBlanksAs val="zero"/>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en-US" dirty="0">
                <a:solidFill>
                  <a:schemeClr val="bg1"/>
                </a:solidFill>
              </a:rPr>
              <a:t>Do you think , that you waste your money ?</a:t>
            </a:r>
          </a:p>
        </c:rich>
      </c:tx>
    </c:title>
    <c:plotArea>
      <c:layout/>
      <c:pieChart>
        <c:varyColors val="1"/>
        <c:ser>
          <c:idx val="0"/>
          <c:order val="0"/>
          <c:tx>
            <c:strRef>
              <c:f>Лист1!$B$1</c:f>
              <c:strCache>
                <c:ptCount val="1"/>
                <c:pt idx="0">
                  <c:v>Do you think , that you waste your money ?</c:v>
                </c:pt>
              </c:strCache>
            </c:strRef>
          </c:tx>
          <c:cat>
            <c:strRef>
              <c:f>Лист1!$A$2:$A$3</c:f>
              <c:strCache>
                <c:ptCount val="2"/>
                <c:pt idx="0">
                  <c:v>yes - 12</c:v>
                </c:pt>
                <c:pt idx="1">
                  <c:v>no - 8</c:v>
                </c:pt>
              </c:strCache>
            </c:strRef>
          </c:cat>
          <c:val>
            <c:numRef>
              <c:f>Лист1!$B$2:$B$3</c:f>
              <c:numCache>
                <c:formatCode>General</c:formatCode>
                <c:ptCount val="2"/>
                <c:pt idx="0">
                  <c:v>12</c:v>
                </c:pt>
                <c:pt idx="1">
                  <c:v>8</c:v>
                </c:pt>
              </c:numCache>
            </c:numRef>
          </c:val>
        </c:ser>
        <c:firstSliceAng val="0"/>
      </c:pieChart>
    </c:plotArea>
    <c:legend>
      <c:legendPos val="r"/>
      <c:txPr>
        <a:bodyPr/>
        <a:lstStyle/>
        <a:p>
          <a:pPr>
            <a:defRPr sz="4400" b="1">
              <a:solidFill>
                <a:schemeClr val="bg1"/>
              </a:solidFill>
            </a:defRPr>
          </a:pPr>
          <a:endParaRPr lang="ru-RU"/>
        </a:p>
      </c:txPr>
    </c:legend>
    <c:plotVisOnly val="1"/>
    <c:dispBlanksAs val="zero"/>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17.03.2019</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17.03.2019</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643314"/>
            <a:ext cx="6629400" cy="1219201"/>
          </a:xfrm>
        </p:spPr>
        <p:txBody>
          <a:bodyPr>
            <a:noAutofit/>
          </a:bodyPr>
          <a:lstStyle/>
          <a:p>
            <a:r>
              <a:rPr lang="en-US" sz="9600" b="1" i="1" dirty="0" smtClean="0">
                <a:solidFill>
                  <a:srgbClr val="FF0000"/>
                </a:solidFill>
              </a:rPr>
              <a:t>Pocket </a:t>
            </a:r>
            <a:r>
              <a:rPr lang="en-US" sz="9600" b="1" i="1" dirty="0" smtClean="0">
                <a:solidFill>
                  <a:srgbClr val="FF0000"/>
                </a:solidFill>
              </a:rPr>
              <a:t>money</a:t>
            </a:r>
            <a:r>
              <a:rPr lang="ru-RU" sz="9600" b="1" i="1" dirty="0" smtClean="0">
                <a:solidFill>
                  <a:srgbClr val="FF0000"/>
                </a:solidFill>
              </a:rPr>
              <a:t/>
            </a:r>
            <a:br>
              <a:rPr lang="ru-RU" sz="9600" b="1" i="1" dirty="0" smtClean="0">
                <a:solidFill>
                  <a:srgbClr val="FF0000"/>
                </a:solidFill>
              </a:rPr>
            </a:br>
            <a:r>
              <a:rPr lang="ru-RU" sz="1400" b="1" i="1" dirty="0" smtClean="0">
                <a:solidFill>
                  <a:schemeClr val="bg1"/>
                </a:solidFill>
              </a:rPr>
              <a:t> Проект подготовили ученицы коммунарской  </a:t>
            </a:r>
            <a:r>
              <a:rPr lang="ru-RU" sz="1400" b="1" i="1" dirty="0" err="1" smtClean="0">
                <a:solidFill>
                  <a:schemeClr val="bg1"/>
                </a:solidFill>
              </a:rPr>
              <a:t>сош</a:t>
            </a:r>
            <a:r>
              <a:rPr lang="ru-RU" sz="1400" b="1" i="1" dirty="0" smtClean="0">
                <a:solidFill>
                  <a:schemeClr val="bg1"/>
                </a:solidFill>
              </a:rPr>
              <a:t>  №1: Лютая Дарья  и </a:t>
            </a:r>
            <a:r>
              <a:rPr lang="ru-RU" sz="1400" b="1" i="1" dirty="0" err="1" smtClean="0">
                <a:solidFill>
                  <a:schemeClr val="bg1"/>
                </a:solidFill>
              </a:rPr>
              <a:t>иванова</a:t>
            </a:r>
            <a:r>
              <a:rPr lang="ru-RU" sz="1400" b="1" i="1" dirty="0" smtClean="0">
                <a:solidFill>
                  <a:schemeClr val="bg1"/>
                </a:solidFill>
              </a:rPr>
              <a:t> Кристина </a:t>
            </a:r>
            <a:endParaRPr lang="ru-RU" sz="1400" b="1" i="1" dirty="0">
              <a:solidFill>
                <a:srgbClr val="FF0000"/>
              </a:solidFill>
            </a:endParaRPr>
          </a:p>
        </p:txBody>
      </p:sp>
      <p:sp>
        <p:nvSpPr>
          <p:cNvPr id="4" name="Подзаголовок 3"/>
          <p:cNvSpPr>
            <a:spLocks noGrp="1"/>
          </p:cNvSpPr>
          <p:nvPr>
            <p:ph type="subTitle" idx="1"/>
          </p:nvPr>
        </p:nvSpPr>
        <p:spPr>
          <a:xfrm flipH="1">
            <a:off x="9929850" y="4643446"/>
            <a:ext cx="260032" cy="209560"/>
          </a:xfrm>
        </p:spPr>
        <p:txBody>
          <a:bodyPr>
            <a:normAutofit fontScale="47500" lnSpcReduction="20000"/>
          </a:bodyPr>
          <a:lstStyle/>
          <a:p>
            <a:endParaRPr lang="ru-RU" dirty="0"/>
          </a:p>
        </p:txBody>
      </p:sp>
    </p:spTree>
    <p:extLst>
      <p:ext uri="{BB962C8B-B14F-4D97-AF65-F5344CB8AC3E}">
        <p14:creationId xmlns="" xmlns:p14="http://schemas.microsoft.com/office/powerpoint/2010/main" val="10241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solidFill>
                  <a:srgbClr val="FF0000"/>
                </a:solidFill>
              </a:rPr>
              <a:t>How to earn money</a:t>
            </a:r>
            <a:endParaRPr lang="ru-RU" dirty="0">
              <a:solidFill>
                <a:srgbClr val="FF0000"/>
              </a:solidFill>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4271158639"/>
              </p:ext>
            </p:extLst>
          </p:nvPr>
        </p:nvGraphicFramePr>
        <p:xfrm>
          <a:off x="357158" y="1714488"/>
          <a:ext cx="82296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84640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i="1" dirty="0" smtClean="0">
                <a:solidFill>
                  <a:srgbClr val="FF0000"/>
                </a:solidFill>
              </a:rPr>
              <a:t>Questions</a:t>
            </a:r>
            <a:r>
              <a:rPr lang="en-US" b="1" i="1" dirty="0" smtClean="0"/>
              <a:t> </a:t>
            </a:r>
            <a:endParaRPr lang="ru-RU" b="1" i="1" dirty="0"/>
          </a:p>
        </p:txBody>
      </p:sp>
      <p:sp>
        <p:nvSpPr>
          <p:cNvPr id="5" name="Прямоугольник 4"/>
          <p:cNvSpPr/>
          <p:nvPr/>
        </p:nvSpPr>
        <p:spPr>
          <a:xfrm>
            <a:off x="4932040" y="2708920"/>
            <a:ext cx="3888432" cy="646331"/>
          </a:xfrm>
          <a:prstGeom prst="rect">
            <a:avLst/>
          </a:prstGeom>
        </p:spPr>
        <p:txBody>
          <a:bodyPr wrap="square">
            <a:spAutoFit/>
          </a:bodyPr>
          <a:lstStyle/>
          <a:p>
            <a:pPr marL="114300" indent="0">
              <a:buNone/>
            </a:pPr>
            <a:endParaRPr lang="en-US" b="1" i="1" dirty="0"/>
          </a:p>
          <a:p>
            <a:pPr marL="114300" indent="0">
              <a:buNone/>
            </a:pPr>
            <a:endParaRPr lang="en-US" dirty="0"/>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3597323832"/>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01208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solidFill>
                  <a:srgbClr val="FF0000"/>
                </a:solidFill>
              </a:rPr>
              <a:t>Questions</a:t>
            </a:r>
            <a:r>
              <a:rPr lang="en-US" b="1" i="1" dirty="0">
                <a:solidFill>
                  <a:srgbClr val="93A299">
                    <a:lumMod val="75000"/>
                  </a:srgbClr>
                </a:solidFill>
              </a:rPr>
              <a:t> </a:t>
            </a:r>
            <a:endParaRPr lang="ru-RU" dirty="0"/>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3910990985"/>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91382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solidFill>
                  <a:srgbClr val="FF0000"/>
                </a:solidFill>
              </a:rPr>
              <a:t>Questions</a:t>
            </a:r>
            <a:r>
              <a:rPr lang="en-US" b="1" i="1" dirty="0">
                <a:solidFill>
                  <a:schemeClr val="bg1"/>
                </a:solidFill>
              </a:rPr>
              <a:t> </a:t>
            </a:r>
            <a:endParaRPr lang="ru-RU" dirty="0">
              <a:solidFill>
                <a:schemeClr val="bg1"/>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834713303"/>
              </p:ext>
            </p:extLst>
          </p:nvPr>
        </p:nvGraphicFramePr>
        <p:xfrm>
          <a:off x="457200" y="1752600"/>
          <a:ext cx="8219256" cy="4916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6162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solidFill>
                  <a:srgbClr val="FF0000"/>
                </a:solidFill>
              </a:rPr>
              <a:t>Questions</a:t>
            </a:r>
            <a:r>
              <a:rPr lang="en-US" b="1" i="1" dirty="0">
                <a:solidFill>
                  <a:srgbClr val="93A299">
                    <a:lumMod val="75000"/>
                  </a:srgbClr>
                </a:solidFill>
              </a:rPr>
              <a:t> </a:t>
            </a:r>
            <a:endParaRPr lang="ru-RU" dirty="0"/>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394173358"/>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50104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solidFill>
                  <a:srgbClr val="FF0000"/>
                </a:solidFill>
              </a:rPr>
              <a:t>Questions</a:t>
            </a:r>
            <a:r>
              <a:rPr lang="en-US" b="1" i="1" dirty="0">
                <a:solidFill>
                  <a:srgbClr val="93A299">
                    <a:lumMod val="75000"/>
                  </a:srgbClr>
                </a:solidFill>
              </a:rPr>
              <a:t> </a:t>
            </a:r>
            <a:endParaRPr lang="ru-RU" dirty="0"/>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613003659"/>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49298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rgbClr val="FF0000"/>
                </a:solidFill>
              </a:rPr>
              <a:t>conclusion</a:t>
            </a:r>
            <a:endParaRPr lang="ru-RU" b="1" i="1" dirty="0">
              <a:solidFill>
                <a:srgbClr val="FF0000"/>
              </a:solidFill>
            </a:endParaRPr>
          </a:p>
        </p:txBody>
      </p:sp>
      <p:sp>
        <p:nvSpPr>
          <p:cNvPr id="3" name="Объект 2"/>
          <p:cNvSpPr>
            <a:spLocks noGrp="1"/>
          </p:cNvSpPr>
          <p:nvPr>
            <p:ph idx="1"/>
          </p:nvPr>
        </p:nvSpPr>
        <p:spPr/>
        <p:txBody>
          <a:bodyPr>
            <a:noAutofit/>
          </a:bodyPr>
          <a:lstStyle/>
          <a:p>
            <a:r>
              <a:rPr lang="en-US" sz="4800" b="1" i="1" dirty="0" smtClean="0">
                <a:solidFill>
                  <a:schemeClr val="bg1"/>
                </a:solidFill>
              </a:rPr>
              <a:t>Thank you for your attention. We hope that the information , presented in our project was new and interesting for you.</a:t>
            </a:r>
            <a:endParaRPr lang="ru-RU" sz="4800" b="1" i="1" dirty="0">
              <a:solidFill>
                <a:schemeClr val="bg1"/>
              </a:solidFill>
            </a:endParaRPr>
          </a:p>
        </p:txBody>
      </p:sp>
    </p:spTree>
    <p:extLst>
      <p:ext uri="{BB962C8B-B14F-4D97-AF65-F5344CB8AC3E}">
        <p14:creationId xmlns="" xmlns:p14="http://schemas.microsoft.com/office/powerpoint/2010/main" val="300374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9600" b="1" i="1" dirty="0" smtClean="0">
                <a:solidFill>
                  <a:srgbClr val="FF0000"/>
                </a:solidFill>
              </a:rPr>
              <a:t>Plan</a:t>
            </a:r>
            <a:r>
              <a:rPr lang="en-US" sz="9600" dirty="0" smtClean="0">
                <a:solidFill>
                  <a:srgbClr val="FF0000"/>
                </a:solidFill>
              </a:rPr>
              <a:t> </a:t>
            </a:r>
            <a:endParaRPr lang="ru-RU" sz="9600" dirty="0">
              <a:solidFill>
                <a:srgbClr val="FF0000"/>
              </a:solidFill>
            </a:endParaRPr>
          </a:p>
        </p:txBody>
      </p:sp>
      <p:sp>
        <p:nvSpPr>
          <p:cNvPr id="3" name="Объект 2"/>
          <p:cNvSpPr>
            <a:spLocks noGrp="1"/>
          </p:cNvSpPr>
          <p:nvPr>
            <p:ph idx="1"/>
          </p:nvPr>
        </p:nvSpPr>
        <p:spPr/>
        <p:txBody>
          <a:bodyPr>
            <a:noAutofit/>
          </a:bodyPr>
          <a:lstStyle/>
          <a:p>
            <a:r>
              <a:rPr lang="en-US" sz="4400" b="1" i="1" dirty="0" smtClean="0">
                <a:solidFill>
                  <a:schemeClr val="bg1"/>
                </a:solidFill>
              </a:rPr>
              <a:t>Where the word “dollar” came from </a:t>
            </a:r>
          </a:p>
          <a:p>
            <a:r>
              <a:rPr lang="en-US" sz="4400" b="1" i="1" dirty="0" smtClean="0">
                <a:solidFill>
                  <a:schemeClr val="bg1"/>
                </a:solidFill>
              </a:rPr>
              <a:t>How to earn money in the internet </a:t>
            </a:r>
          </a:p>
          <a:p>
            <a:r>
              <a:rPr lang="en-US" sz="4400" b="1" i="1" dirty="0" smtClean="0">
                <a:solidFill>
                  <a:schemeClr val="bg1"/>
                </a:solidFill>
              </a:rPr>
              <a:t>Questions</a:t>
            </a:r>
          </a:p>
          <a:p>
            <a:r>
              <a:rPr lang="en-US" sz="4400" b="1" i="1" dirty="0" smtClean="0">
                <a:solidFill>
                  <a:schemeClr val="bg1"/>
                </a:solidFill>
              </a:rPr>
              <a:t>Conclusion </a:t>
            </a:r>
            <a:endParaRPr lang="ru-RU" sz="4400" b="1" i="1" dirty="0">
              <a:solidFill>
                <a:schemeClr val="bg1"/>
              </a:solidFill>
            </a:endParaRPr>
          </a:p>
        </p:txBody>
      </p:sp>
    </p:spTree>
    <p:extLst>
      <p:ext uri="{BB962C8B-B14F-4D97-AF65-F5344CB8AC3E}">
        <p14:creationId xmlns="" xmlns:p14="http://schemas.microsoft.com/office/powerpoint/2010/main" val="331256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60672" cy="1039427"/>
          </a:xfrm>
        </p:spPr>
        <p:txBody>
          <a:bodyPr>
            <a:normAutofit fontScale="90000"/>
          </a:bodyPr>
          <a:lstStyle/>
          <a:p>
            <a:r>
              <a:rPr lang="en-US" sz="4400" b="1" i="1" cap="none" dirty="0">
                <a:solidFill>
                  <a:srgbClr val="FF0000"/>
                </a:solidFill>
                <a:latin typeface="Century Gothic"/>
                <a:ea typeface="+mn-ea"/>
                <a:cs typeface="+mn-cs"/>
              </a:rPr>
              <a:t>Where the word “dollar” came from</a:t>
            </a:r>
            <a:endParaRPr lang="ru-RU" b="1" i="1" dirty="0">
              <a:solidFill>
                <a:srgbClr val="FF0000"/>
              </a:solidFill>
            </a:endParaRPr>
          </a:p>
        </p:txBody>
      </p:sp>
      <p:sp>
        <p:nvSpPr>
          <p:cNvPr id="3" name="Объект 2"/>
          <p:cNvSpPr>
            <a:spLocks noGrp="1"/>
          </p:cNvSpPr>
          <p:nvPr>
            <p:ph idx="1"/>
          </p:nvPr>
        </p:nvSpPr>
        <p:spPr>
          <a:xfrm>
            <a:off x="467544" y="1844824"/>
            <a:ext cx="8229600" cy="4628728"/>
          </a:xfrm>
        </p:spPr>
        <p:txBody>
          <a:bodyPr>
            <a:noAutofit/>
          </a:bodyPr>
          <a:lstStyle/>
          <a:p>
            <a:r>
              <a:rPr lang="en-US" sz="2500" b="1" i="1" dirty="0" smtClean="0">
                <a:solidFill>
                  <a:schemeClr val="bg1"/>
                </a:solidFill>
              </a:rPr>
              <a:t>The </a:t>
            </a:r>
            <a:r>
              <a:rPr lang="en-US" sz="2500" b="1" i="1" dirty="0">
                <a:solidFill>
                  <a:schemeClr val="bg1"/>
                </a:solidFill>
              </a:rPr>
              <a:t>word “dollar” has German origin and is much older than the USA and its currency! In 1516 in Bohemia, in a place called “</a:t>
            </a:r>
            <a:r>
              <a:rPr lang="en-US" sz="2500" b="1" i="1" dirty="0" err="1">
                <a:solidFill>
                  <a:schemeClr val="bg1"/>
                </a:solidFill>
              </a:rPr>
              <a:t>Joachimsthal</a:t>
            </a:r>
            <a:r>
              <a:rPr lang="en-US" sz="2500" b="1" i="1" dirty="0" smtClean="0">
                <a:solidFill>
                  <a:schemeClr val="bg1"/>
                </a:solidFill>
              </a:rPr>
              <a:t>” </a:t>
            </a:r>
            <a:r>
              <a:rPr lang="en-US" sz="2500" b="1" i="1" dirty="0">
                <a:solidFill>
                  <a:schemeClr val="bg1"/>
                </a:solidFill>
              </a:rPr>
              <a:t>a silver mine was opened, and they started to produce coins known as “</a:t>
            </a:r>
            <a:r>
              <a:rPr lang="en-US" sz="2500" b="1" i="1" dirty="0" err="1">
                <a:solidFill>
                  <a:schemeClr val="bg1"/>
                </a:solidFill>
              </a:rPr>
              <a:t>Joachimsthalers</a:t>
            </a:r>
            <a:r>
              <a:rPr lang="en-US" sz="2500" b="1" i="1" dirty="0">
                <a:solidFill>
                  <a:schemeClr val="bg1"/>
                </a:solidFill>
              </a:rPr>
              <a:t>”. This long word was soon shortened to “</a:t>
            </a:r>
            <a:r>
              <a:rPr lang="en-US" sz="2500" b="1" i="1" dirty="0" err="1">
                <a:solidFill>
                  <a:schemeClr val="bg1"/>
                </a:solidFill>
              </a:rPr>
              <a:t>thalers</a:t>
            </a:r>
            <a:r>
              <a:rPr lang="en-US" sz="2500" b="1" i="1" dirty="0">
                <a:solidFill>
                  <a:schemeClr val="bg1"/>
                </a:solidFill>
              </a:rPr>
              <a:t>” and called “</a:t>
            </a:r>
            <a:r>
              <a:rPr lang="en-US" sz="2500" b="1" i="1" dirty="0" err="1">
                <a:solidFill>
                  <a:schemeClr val="bg1"/>
                </a:solidFill>
              </a:rPr>
              <a:t>dalers</a:t>
            </a:r>
            <a:r>
              <a:rPr lang="en-US" sz="2500" b="1" i="1" dirty="0">
                <a:solidFill>
                  <a:schemeClr val="bg1"/>
                </a:solidFill>
              </a:rPr>
              <a:t>” by the Dutch. The English changed this word to “dollar” and began to use it when speaking of any large silver foreign coin. In North America, for instance, English settlers referred to the Spanish piece of eight reals as the “Spanish dollar”.</a:t>
            </a:r>
            <a:endParaRPr lang="ru-RU" sz="2500" b="1" i="1" dirty="0">
              <a:solidFill>
                <a:schemeClr val="bg1"/>
              </a:solidFill>
            </a:endParaRPr>
          </a:p>
        </p:txBody>
      </p:sp>
    </p:spTree>
    <p:extLst>
      <p:ext uri="{BB962C8B-B14F-4D97-AF65-F5344CB8AC3E}">
        <p14:creationId xmlns="" xmlns:p14="http://schemas.microsoft.com/office/powerpoint/2010/main" val="58158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400" b="1" i="1" cap="none" dirty="0">
                <a:solidFill>
                  <a:srgbClr val="FF0000"/>
                </a:solidFill>
                <a:latin typeface="Century Gothic"/>
                <a:ea typeface="+mn-ea"/>
                <a:cs typeface="+mn-cs"/>
              </a:rPr>
              <a:t>Where the word “dollar” came from</a:t>
            </a:r>
            <a:endParaRPr lang="ru-RU" b="1" i="1" dirty="0">
              <a:solidFill>
                <a:srgbClr val="FF0000"/>
              </a:solidFill>
            </a:endParaRPr>
          </a:p>
        </p:txBody>
      </p:sp>
      <p:sp>
        <p:nvSpPr>
          <p:cNvPr id="3" name="Объект 2"/>
          <p:cNvSpPr>
            <a:spLocks noGrp="1"/>
          </p:cNvSpPr>
          <p:nvPr>
            <p:ph idx="1"/>
          </p:nvPr>
        </p:nvSpPr>
        <p:spPr/>
        <p:txBody>
          <a:bodyPr>
            <a:noAutofit/>
          </a:bodyPr>
          <a:lstStyle/>
          <a:p>
            <a:r>
              <a:rPr lang="en-US" sz="2600" b="1" i="1" dirty="0" smtClean="0">
                <a:solidFill>
                  <a:schemeClr val="bg1"/>
                </a:solidFill>
              </a:rPr>
              <a:t>For several years after independence Americans didn’t have a currency of their own, they used whatever  foreign coins they could get , Spanish dollars included . But they understood that a new nation needed its own currency . Thomas Jefferson strongly opposed using the English system . It was his idea to call American money ’’dollars’’, a word people were already familiar with . The dollar was officially declared the USA monetary unit in 1785</a:t>
            </a:r>
            <a:endParaRPr lang="ru-RU" sz="2600" b="1" i="1" dirty="0">
              <a:solidFill>
                <a:schemeClr val="bg1"/>
              </a:solidFill>
            </a:endParaRPr>
          </a:p>
        </p:txBody>
      </p:sp>
    </p:spTree>
    <p:extLst>
      <p:ext uri="{BB962C8B-B14F-4D97-AF65-F5344CB8AC3E}">
        <p14:creationId xmlns="" xmlns:p14="http://schemas.microsoft.com/office/powerpoint/2010/main" val="170716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rgbClr val="FF0000"/>
                </a:solidFill>
              </a:rPr>
              <a:t>How to earn money</a:t>
            </a:r>
            <a:endParaRPr lang="ru-RU" b="1" i="1" dirty="0">
              <a:solidFill>
                <a:srgbClr val="FF0000"/>
              </a:solidFill>
            </a:endParaRPr>
          </a:p>
        </p:txBody>
      </p:sp>
      <p:sp>
        <p:nvSpPr>
          <p:cNvPr id="3" name="Объект 2"/>
          <p:cNvSpPr>
            <a:spLocks noGrp="1"/>
          </p:cNvSpPr>
          <p:nvPr>
            <p:ph idx="1"/>
          </p:nvPr>
        </p:nvSpPr>
        <p:spPr>
          <a:xfrm>
            <a:off x="1547664" y="1752600"/>
            <a:ext cx="7139136" cy="4373563"/>
          </a:xfrm>
        </p:spPr>
        <p:txBody>
          <a:bodyPr>
            <a:normAutofit/>
          </a:bodyPr>
          <a:lstStyle/>
          <a:p>
            <a:pPr lvl="7"/>
            <a:r>
              <a:rPr lang="en-US" sz="4000" b="1" i="1" dirty="0" smtClean="0">
                <a:solidFill>
                  <a:schemeClr val="bg1"/>
                </a:solidFill>
              </a:rPr>
              <a:t>Now we will talk about the most common ways of earning money in the internet.</a:t>
            </a:r>
            <a:endParaRPr lang="ru-RU" sz="4000" b="1" i="1" dirty="0">
              <a:solidFill>
                <a:schemeClr val="bg1"/>
              </a:solidFill>
            </a:endParaRPr>
          </a:p>
        </p:txBody>
      </p:sp>
      <p:sp>
        <p:nvSpPr>
          <p:cNvPr id="4" name="AutoShape 2" descr="https://cdn1.thehunt.com/app/public/system/zine_images/2383372/original/04d8c77cb0542f7b8fbdab4dd1e18c11.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9164350">
            <a:off x="505311" y="3343705"/>
            <a:ext cx="3013406" cy="227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8380991">
            <a:off x="926098" y="4652199"/>
            <a:ext cx="1894004"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594285">
            <a:off x="1541481" y="5447221"/>
            <a:ext cx="1586040" cy="1189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1996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smtClean="0">
                <a:solidFill>
                  <a:srgbClr val="FF0000"/>
                </a:solidFill>
              </a:rPr>
              <a:t>Get paid for downloading apps</a:t>
            </a:r>
            <a:endParaRPr lang="ru-RU" b="1" i="1" dirty="0">
              <a:solidFill>
                <a:srgbClr val="FF0000"/>
              </a:solidFill>
            </a:endParaRPr>
          </a:p>
        </p:txBody>
      </p:sp>
      <p:sp>
        <p:nvSpPr>
          <p:cNvPr id="3" name="Объект 2"/>
          <p:cNvSpPr>
            <a:spLocks noGrp="1"/>
          </p:cNvSpPr>
          <p:nvPr>
            <p:ph idx="1"/>
          </p:nvPr>
        </p:nvSpPr>
        <p:spPr/>
        <p:txBody>
          <a:bodyPr>
            <a:noAutofit/>
          </a:bodyPr>
          <a:lstStyle/>
          <a:p>
            <a:pPr marL="114300" indent="0">
              <a:buNone/>
            </a:pPr>
            <a:r>
              <a:rPr lang="en-US" sz="3200" b="1" i="1" dirty="0" smtClean="0">
                <a:solidFill>
                  <a:schemeClr val="bg1"/>
                </a:solidFill>
              </a:rPr>
              <a:t>Do you know about applications , that allow to get real money for downloading certain apps ? It doesn’t take a lot of time , but the payment usually doesn’t exceed 100 rubles a day . But money, earned this way should be enough to pay the bill for the internet or to buy small purchase </a:t>
            </a:r>
            <a:endParaRPr lang="ru-RU" sz="3200" b="1" i="1" dirty="0">
              <a:solidFill>
                <a:schemeClr val="bg1"/>
              </a:solidFill>
            </a:endParaRPr>
          </a:p>
        </p:txBody>
      </p:sp>
    </p:spTree>
    <p:extLst>
      <p:ext uri="{BB962C8B-B14F-4D97-AF65-F5344CB8AC3E}">
        <p14:creationId xmlns="" xmlns:p14="http://schemas.microsoft.com/office/powerpoint/2010/main" val="273498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i="1" dirty="0" smtClean="0">
                <a:solidFill>
                  <a:srgbClr val="FF0000"/>
                </a:solidFill>
              </a:rPr>
              <a:t>Writing articles </a:t>
            </a:r>
            <a:endParaRPr lang="ru-RU" b="1" i="1" dirty="0">
              <a:solidFill>
                <a:srgbClr val="FF0000"/>
              </a:solidFill>
            </a:endParaRPr>
          </a:p>
        </p:txBody>
      </p:sp>
      <p:sp>
        <p:nvSpPr>
          <p:cNvPr id="3" name="Объект 2"/>
          <p:cNvSpPr>
            <a:spLocks noGrp="1"/>
          </p:cNvSpPr>
          <p:nvPr>
            <p:ph idx="1"/>
          </p:nvPr>
        </p:nvSpPr>
        <p:spPr>
          <a:xfrm>
            <a:off x="500034" y="1714488"/>
            <a:ext cx="8229600" cy="4916760"/>
          </a:xfrm>
        </p:spPr>
        <p:txBody>
          <a:bodyPr>
            <a:normAutofit fontScale="92500" lnSpcReduction="10000"/>
          </a:bodyPr>
          <a:lstStyle/>
          <a:p>
            <a:pPr marL="114300" indent="0">
              <a:buNone/>
            </a:pPr>
            <a:r>
              <a:rPr lang="en-US" sz="2600" b="1" i="1" dirty="0" smtClean="0">
                <a:solidFill>
                  <a:schemeClr val="bg1"/>
                </a:solidFill>
              </a:rPr>
              <a:t>Writing articles is one of the most popular ways of earning money. </a:t>
            </a:r>
          </a:p>
          <a:p>
            <a:pPr marL="114300" indent="0">
              <a:buNone/>
            </a:pPr>
            <a:r>
              <a:rPr lang="en-US" sz="2600" b="1" i="1" dirty="0" smtClean="0">
                <a:solidFill>
                  <a:schemeClr val="bg1"/>
                </a:solidFill>
              </a:rPr>
              <a:t>Types of articles</a:t>
            </a:r>
            <a:r>
              <a:rPr lang="ru-RU" sz="2600" b="1" i="1" dirty="0" smtClean="0">
                <a:solidFill>
                  <a:schemeClr val="bg1"/>
                </a:solidFill>
              </a:rPr>
              <a:t>:</a:t>
            </a:r>
          </a:p>
          <a:p>
            <a:pPr marL="571500" indent="-457200">
              <a:buNone/>
            </a:pPr>
            <a:r>
              <a:rPr lang="ru-RU" sz="2600" b="1" i="1" dirty="0" smtClean="0">
                <a:solidFill>
                  <a:schemeClr val="bg1"/>
                </a:solidFill>
              </a:rPr>
              <a:t>1.   </a:t>
            </a:r>
            <a:r>
              <a:rPr lang="en-US" sz="2600" b="1" i="1" dirty="0" smtClean="0">
                <a:solidFill>
                  <a:schemeClr val="bg1"/>
                </a:solidFill>
              </a:rPr>
              <a:t>News</a:t>
            </a:r>
          </a:p>
          <a:p>
            <a:pPr marL="571500" indent="-457200">
              <a:buNone/>
            </a:pPr>
            <a:r>
              <a:rPr lang="ru-RU" sz="2600" b="1" i="1" dirty="0" smtClean="0">
                <a:solidFill>
                  <a:schemeClr val="bg1"/>
                </a:solidFill>
              </a:rPr>
              <a:t> 2.  </a:t>
            </a:r>
            <a:r>
              <a:rPr lang="en-US" sz="2600" b="1" i="1" dirty="0" smtClean="0">
                <a:solidFill>
                  <a:schemeClr val="bg1"/>
                </a:solidFill>
              </a:rPr>
              <a:t>Feature</a:t>
            </a:r>
          </a:p>
          <a:p>
            <a:pPr marL="571500" indent="-457200">
              <a:buNone/>
            </a:pPr>
            <a:r>
              <a:rPr lang="ru-RU" sz="2600" b="1" i="1" dirty="0" smtClean="0">
                <a:solidFill>
                  <a:schemeClr val="bg1"/>
                </a:solidFill>
              </a:rPr>
              <a:t>3.   </a:t>
            </a:r>
            <a:r>
              <a:rPr lang="en-US" sz="2600" b="1" i="1" dirty="0" smtClean="0">
                <a:solidFill>
                  <a:schemeClr val="bg1"/>
                </a:solidFill>
              </a:rPr>
              <a:t>Editorial</a:t>
            </a:r>
            <a:endParaRPr lang="ru-RU" sz="2600" b="1" i="1" dirty="0" smtClean="0">
              <a:solidFill>
                <a:schemeClr val="bg1"/>
              </a:solidFill>
            </a:endParaRPr>
          </a:p>
          <a:p>
            <a:pPr marL="571500" indent="-457200">
              <a:buNone/>
            </a:pPr>
            <a:r>
              <a:rPr lang="ru-RU" sz="2600" b="1" i="1" dirty="0" smtClean="0">
                <a:solidFill>
                  <a:schemeClr val="bg1"/>
                </a:solidFill>
              </a:rPr>
              <a:t>4.   </a:t>
            </a:r>
            <a:r>
              <a:rPr lang="en-US" sz="2600" b="1" i="1" dirty="0" smtClean="0">
                <a:solidFill>
                  <a:schemeClr val="bg1"/>
                </a:solidFill>
              </a:rPr>
              <a:t>How-to</a:t>
            </a:r>
          </a:p>
          <a:p>
            <a:pPr marL="571500" indent="-457200">
              <a:buNone/>
            </a:pPr>
            <a:r>
              <a:rPr lang="ru-RU" sz="2600" b="1" i="1" dirty="0" smtClean="0">
                <a:solidFill>
                  <a:schemeClr val="bg1"/>
                </a:solidFill>
              </a:rPr>
              <a:t>5.   </a:t>
            </a:r>
            <a:r>
              <a:rPr lang="en-US" sz="2600" b="1" i="1" dirty="0" smtClean="0">
                <a:solidFill>
                  <a:schemeClr val="bg1"/>
                </a:solidFill>
              </a:rPr>
              <a:t>Profile</a:t>
            </a:r>
          </a:p>
          <a:p>
            <a:pPr marL="114300" indent="0">
              <a:buNone/>
            </a:pPr>
            <a:r>
              <a:rPr lang="en-US" sz="2600" b="1" i="1" dirty="0" smtClean="0">
                <a:solidFill>
                  <a:schemeClr val="bg1"/>
                </a:solidFill>
              </a:rPr>
              <a:t> </a:t>
            </a:r>
            <a:r>
              <a:rPr lang="en-US" sz="2600" b="1" i="1" dirty="0">
                <a:solidFill>
                  <a:schemeClr val="bg1"/>
                </a:solidFill>
              </a:rPr>
              <a:t>Teenagers who can write essays can earn from two hundred ( without experience and reputation )to eight hundred rubles per day ( after few </a:t>
            </a:r>
            <a:r>
              <a:rPr lang="en-US" sz="2600" b="1" i="1" dirty="0" smtClean="0">
                <a:solidFill>
                  <a:schemeClr val="bg1"/>
                </a:solidFill>
              </a:rPr>
              <a:t>weeks/months </a:t>
            </a:r>
            <a:r>
              <a:rPr lang="en-US" sz="2600" b="1" i="1" dirty="0">
                <a:solidFill>
                  <a:schemeClr val="bg1"/>
                </a:solidFill>
              </a:rPr>
              <a:t>of writing articles </a:t>
            </a:r>
            <a:r>
              <a:rPr lang="en-US" sz="2600" b="1" i="1" dirty="0" smtClean="0">
                <a:solidFill>
                  <a:schemeClr val="bg1"/>
                </a:solidFill>
              </a:rPr>
              <a:t>)</a:t>
            </a:r>
            <a:endParaRPr lang="ru-RU" sz="2600" b="1" i="1" dirty="0" smtClean="0">
              <a:solidFill>
                <a:schemeClr val="bg1"/>
              </a:solidFill>
            </a:endParaRPr>
          </a:p>
          <a:p>
            <a:pPr marL="571500" indent="-457200">
              <a:buAutoNum type="arabicPeriod"/>
            </a:pPr>
            <a:endParaRPr lang="ru-RU" dirty="0" smtClean="0"/>
          </a:p>
          <a:p>
            <a:pPr marL="571500" indent="-457200">
              <a:buAutoNum type="arabicPeriod"/>
            </a:pPr>
            <a:endParaRPr lang="en-US" dirty="0"/>
          </a:p>
        </p:txBody>
      </p:sp>
    </p:spTree>
    <p:extLst>
      <p:ext uri="{BB962C8B-B14F-4D97-AF65-F5344CB8AC3E}">
        <p14:creationId xmlns="" xmlns:p14="http://schemas.microsoft.com/office/powerpoint/2010/main" val="7385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rgbClr val="FF0000"/>
                </a:solidFill>
              </a:rPr>
              <a:t>Group in the VK</a:t>
            </a:r>
            <a:endParaRPr lang="ru-RU" b="1" i="1" dirty="0">
              <a:solidFill>
                <a:srgbClr val="FF0000"/>
              </a:solidFill>
            </a:endParaRPr>
          </a:p>
        </p:txBody>
      </p:sp>
      <p:sp>
        <p:nvSpPr>
          <p:cNvPr id="3" name="Объект 2"/>
          <p:cNvSpPr>
            <a:spLocks noGrp="1"/>
          </p:cNvSpPr>
          <p:nvPr>
            <p:ph idx="1"/>
          </p:nvPr>
        </p:nvSpPr>
        <p:spPr/>
        <p:txBody>
          <a:bodyPr>
            <a:noAutofit/>
          </a:bodyPr>
          <a:lstStyle/>
          <a:p>
            <a:r>
              <a:rPr lang="en-US" sz="3600" b="1" dirty="0" smtClean="0">
                <a:solidFill>
                  <a:schemeClr val="bg1"/>
                </a:solidFill>
              </a:rPr>
              <a:t>If you have a lot of free time you can create a group in the VK ( or any other social networks ). Firstly you have to develop your group for free , but then if you will be able to attract subscribers , you can sell an advertisement , and receive money </a:t>
            </a:r>
            <a:endParaRPr lang="ru-RU" sz="3600" b="1" dirty="0">
              <a:solidFill>
                <a:schemeClr val="bg1"/>
              </a:solidFill>
            </a:endParaRPr>
          </a:p>
        </p:txBody>
      </p:sp>
    </p:spTree>
    <p:extLst>
      <p:ext uri="{BB962C8B-B14F-4D97-AF65-F5344CB8AC3E}">
        <p14:creationId xmlns="" xmlns:p14="http://schemas.microsoft.com/office/powerpoint/2010/main" val="255663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a:solidFill>
                  <a:srgbClr val="FF0000"/>
                </a:solidFill>
              </a:rPr>
              <a:t>Make Money with Online </a:t>
            </a:r>
            <a:r>
              <a:rPr lang="en-US" b="1" i="1" dirty="0" smtClean="0">
                <a:solidFill>
                  <a:srgbClr val="FF0000"/>
                </a:solidFill>
              </a:rPr>
              <a:t>Surveys</a:t>
            </a:r>
            <a:endParaRPr lang="ru-RU" b="1" i="1" dirty="0">
              <a:solidFill>
                <a:srgbClr val="FF0000"/>
              </a:solidFill>
            </a:endParaRPr>
          </a:p>
        </p:txBody>
      </p:sp>
      <p:sp>
        <p:nvSpPr>
          <p:cNvPr id="3" name="Объект 2"/>
          <p:cNvSpPr>
            <a:spLocks noGrp="1"/>
          </p:cNvSpPr>
          <p:nvPr>
            <p:ph idx="1"/>
          </p:nvPr>
        </p:nvSpPr>
        <p:spPr/>
        <p:txBody>
          <a:bodyPr/>
          <a:lstStyle/>
          <a:p>
            <a:pPr marL="114300" indent="0">
              <a:buNone/>
            </a:pPr>
            <a:r>
              <a:rPr lang="en-US" sz="2800" b="1" dirty="0">
                <a:solidFill>
                  <a:schemeClr val="bg1"/>
                </a:solidFill>
              </a:rPr>
              <a:t>Y</a:t>
            </a:r>
            <a:r>
              <a:rPr lang="en-US" sz="2800" b="1" dirty="0" smtClean="0">
                <a:solidFill>
                  <a:schemeClr val="bg1"/>
                </a:solidFill>
              </a:rPr>
              <a:t>ou </a:t>
            </a:r>
            <a:r>
              <a:rPr lang="en-US" sz="2800" b="1" dirty="0">
                <a:solidFill>
                  <a:schemeClr val="bg1"/>
                </a:solidFill>
              </a:rPr>
              <a:t>can make money by completing small surveys which takes </a:t>
            </a:r>
            <a:r>
              <a:rPr lang="en-US" sz="2800" b="1" dirty="0" smtClean="0">
                <a:solidFill>
                  <a:schemeClr val="bg1"/>
                </a:solidFill>
              </a:rPr>
              <a:t>from 5 </a:t>
            </a:r>
            <a:r>
              <a:rPr lang="en-US" sz="2800" b="1" dirty="0">
                <a:solidFill>
                  <a:schemeClr val="bg1"/>
                </a:solidFill>
              </a:rPr>
              <a:t>minutes to 20 minutes depending on the requirement of a particular company. You need to write your feedback </a:t>
            </a:r>
            <a:r>
              <a:rPr lang="en-US" sz="2800" b="1" dirty="0" smtClean="0">
                <a:solidFill>
                  <a:schemeClr val="bg1"/>
                </a:solidFill>
              </a:rPr>
              <a:t>and opinion </a:t>
            </a:r>
            <a:r>
              <a:rPr lang="en-US" sz="2800" b="1" dirty="0">
                <a:solidFill>
                  <a:schemeClr val="bg1"/>
                </a:solidFill>
              </a:rPr>
              <a:t>in a survey. You just have to select your choice from the question </a:t>
            </a:r>
            <a:r>
              <a:rPr lang="en-US" sz="2800" b="1" dirty="0" smtClean="0">
                <a:solidFill>
                  <a:schemeClr val="bg1"/>
                </a:solidFill>
              </a:rPr>
              <a:t>and </a:t>
            </a:r>
            <a:r>
              <a:rPr lang="en-US" sz="2800" b="1" dirty="0">
                <a:solidFill>
                  <a:schemeClr val="bg1"/>
                </a:solidFill>
              </a:rPr>
              <a:t>there is no need to write </a:t>
            </a:r>
            <a:r>
              <a:rPr lang="en-US" sz="2800" b="1" dirty="0" smtClean="0">
                <a:solidFill>
                  <a:schemeClr val="bg1"/>
                </a:solidFill>
              </a:rPr>
              <a:t>anything. You </a:t>
            </a:r>
            <a:r>
              <a:rPr lang="en-US" sz="2800" b="1" dirty="0">
                <a:solidFill>
                  <a:schemeClr val="bg1"/>
                </a:solidFill>
              </a:rPr>
              <a:t>can </a:t>
            </a:r>
            <a:r>
              <a:rPr lang="en-US" sz="2800" b="1" dirty="0" smtClean="0">
                <a:solidFill>
                  <a:schemeClr val="bg1"/>
                </a:solidFill>
              </a:rPr>
              <a:t>make from  </a:t>
            </a:r>
            <a:r>
              <a:rPr lang="en-US" sz="2800" b="1" dirty="0">
                <a:solidFill>
                  <a:schemeClr val="bg1"/>
                </a:solidFill>
              </a:rPr>
              <a:t>$1 to $20 depending on the length of the survey, your profile </a:t>
            </a:r>
            <a:r>
              <a:rPr lang="en-US" sz="2800" b="1" dirty="0" smtClean="0">
                <a:solidFill>
                  <a:schemeClr val="bg1"/>
                </a:solidFill>
              </a:rPr>
              <a:t>and </a:t>
            </a:r>
            <a:r>
              <a:rPr lang="en-US" sz="2800" b="1" dirty="0">
                <a:solidFill>
                  <a:schemeClr val="bg1"/>
                </a:solidFill>
              </a:rPr>
              <a:t>the country </a:t>
            </a:r>
            <a:r>
              <a:rPr lang="en-US" sz="2800" b="1" dirty="0" smtClean="0">
                <a:solidFill>
                  <a:schemeClr val="bg1"/>
                </a:solidFill>
              </a:rPr>
              <a:t>you </a:t>
            </a:r>
            <a:r>
              <a:rPr lang="en-US" sz="2800" b="1" dirty="0">
                <a:solidFill>
                  <a:schemeClr val="bg1"/>
                </a:solidFill>
              </a:rPr>
              <a:t>are living in.</a:t>
            </a:r>
          </a:p>
          <a:p>
            <a:endParaRPr lang="ru-RU" dirty="0"/>
          </a:p>
        </p:txBody>
      </p:sp>
    </p:spTree>
    <p:extLst>
      <p:ext uri="{BB962C8B-B14F-4D97-AF65-F5344CB8AC3E}">
        <p14:creationId xmlns="" xmlns:p14="http://schemas.microsoft.com/office/powerpoint/2010/main" val="2930916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3764</TotalTime>
  <Words>590</Words>
  <Application>Microsoft Office PowerPoint</Application>
  <PresentationFormat>Экран (4:3)</PresentationFormat>
  <Paragraphs>41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Аптека</vt:lpstr>
      <vt:lpstr>Pocket money  Проект подготовили ученицы коммунарской  сош  №1: Лютая Дарья  и иванова Кристина </vt:lpstr>
      <vt:lpstr>Plan </vt:lpstr>
      <vt:lpstr>Where the word “dollar” came from</vt:lpstr>
      <vt:lpstr>Where the word “dollar” came from</vt:lpstr>
      <vt:lpstr>How to earn money</vt:lpstr>
      <vt:lpstr>Get paid for downloading apps</vt:lpstr>
      <vt:lpstr>Writing articles </vt:lpstr>
      <vt:lpstr>Group in the VK</vt:lpstr>
      <vt:lpstr>Make Money with Online Surveys</vt:lpstr>
      <vt:lpstr>How to earn money</vt:lpstr>
      <vt:lpstr>Questions </vt:lpstr>
      <vt:lpstr>Questions </vt:lpstr>
      <vt:lpstr>Questions </vt:lpstr>
      <vt:lpstr>Questions </vt:lpstr>
      <vt:lpstr>Questions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Pocket money</dc:title>
  <dc:creator>yurican</dc:creator>
  <cp:lastModifiedBy>Дарья Лютая</cp:lastModifiedBy>
  <cp:revision>61</cp:revision>
  <dcterms:created xsi:type="dcterms:W3CDTF">2018-11-19T15:24:00Z</dcterms:created>
  <dcterms:modified xsi:type="dcterms:W3CDTF">2019-03-17T18:19:24Z</dcterms:modified>
</cp:coreProperties>
</file>